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26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3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Ravni poveznik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ni slajd sa sli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Ravni poveznik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a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Ravni poveznik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Pravokutni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Rezervirano mjesto slike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19" name="Tekst uputa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hr-HR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NAPOMENA:</a:t>
            </a:r>
          </a:p>
          <a:p>
            <a:pPr algn="l" defTabSz="914400">
              <a:buNone/>
            </a:pPr>
            <a:r>
              <a:rPr lang="hr-HR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Da biste promijenili sliku na ovom slajdu, odaberite je pa je izbrišite. Zatim u rezerviranom mjestu kliknite ikonu Slike da biste umetnuli vlastitu sliku.</a:t>
            </a:r>
            <a:endParaRPr lang="hr-HR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a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Ravni poveznik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avni poveznik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Pravokutnik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11" name="Grupa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Ravni poveznik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avni poveznik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hr-HR" smtClean="0"/>
              <a:t>27.10.2015.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</a:p>
          <a:p>
            <a:pPr lvl="5"/>
            <a:r>
              <a:rPr lang="hr-HR" dirty="0" smtClean="0"/>
              <a:t>Šesti stupanj</a:t>
            </a:r>
          </a:p>
          <a:p>
            <a:pPr lvl="6"/>
            <a:r>
              <a:rPr lang="hr-HR" dirty="0" smtClean="0"/>
              <a:t>Sedmi stupanj</a:t>
            </a:r>
          </a:p>
          <a:p>
            <a:pPr lvl="7"/>
            <a:r>
              <a:rPr lang="hr-HR" dirty="0" smtClean="0"/>
              <a:t>Osmi stupanj</a:t>
            </a:r>
          </a:p>
          <a:p>
            <a:pPr lvl="8"/>
            <a:r>
              <a:rPr lang="hr-HR" dirty="0" smtClean="0"/>
              <a:t>Deveti stupanj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hr-HR" smtClean="0"/>
              <a:pPr/>
              <a:t>27.10.2015.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hr-HR" smtClean="0"/>
              <a:pPr/>
              <a:t>‹#›</a:t>
            </a:fld>
            <a:endParaRPr lang="hr-HR" dirty="0"/>
          </a:p>
        </p:txBody>
      </p:sp>
      <p:grpSp>
        <p:nvGrpSpPr>
          <p:cNvPr id="15" name="Grupa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Ravni poveznik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444500" y="2292094"/>
            <a:ext cx="6394450" cy="2219691"/>
          </a:xfrm>
        </p:spPr>
        <p:txBody>
          <a:bodyPr anchor="ctr"/>
          <a:lstStyle/>
          <a:p>
            <a:pPr algn="l" defTabSz="914400">
              <a:spcBef>
                <a:spcPct val="0"/>
              </a:spcBef>
              <a:buNone/>
            </a:pPr>
            <a:r>
              <a:rPr lang="hr-HR" sz="4400" b="1" i="0" baseline="0" dirty="0" smtClean="0">
                <a:solidFill>
                  <a:srgbClr val="FF0000"/>
                </a:solidFill>
                <a:latin typeface="Plantagenet Cherokee"/>
              </a:rPr>
              <a:t>KONJUNKTIV</a:t>
            </a:r>
            <a:r>
              <a:rPr lang="hr-HR" sz="4400" b="1" i="0" baseline="0" dirty="0" smtClean="0">
                <a:latin typeface="Plantagenet Cherokee"/>
              </a:rPr>
              <a:t> KAO GLAGOLSKI NAČIN</a:t>
            </a:r>
            <a:endParaRPr lang="hr-HR" b="1" dirty="0"/>
          </a:p>
        </p:txBody>
      </p:sp>
      <p:pic>
        <p:nvPicPr>
          <p:cNvPr id="4" name="Rezervirano mjesto slike 3" descr="Otvorena knjiga na stolu, zamućena slika police s knjigama u pozadini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UPOTREBA KONJUNKTIVA PREZENTA U JEDNOSTAVNIM REČENICAMA:</a:t>
            </a:r>
            <a:endParaRPr lang="hr-HR" sz="4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4000" y="1511300"/>
            <a:ext cx="113538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</a:t>
            </a:r>
            <a:r>
              <a:rPr lang="hr-H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POTICANJE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(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adhortativni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)– u 1.l.pl.</a:t>
            </a:r>
          </a:p>
          <a:p>
            <a:pPr marL="0" indent="0">
              <a:buNone/>
            </a:pP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gaudeamus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;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simus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boni</a:t>
            </a:r>
            <a:endParaRPr lang="hr-HR" sz="3600" b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</a:t>
            </a:r>
            <a:r>
              <a:rPr lang="hr-H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NAREDBA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hr-HR" sz="3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jusivni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) 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u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2. i 3. l.sg. </a:t>
            </a:r>
            <a:endParaRPr lang="hr-HR" sz="3600" b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d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icat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;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scribas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;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fiat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; sit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 </a:t>
            </a:r>
            <a:r>
              <a:rPr lang="hr-H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ZABRANA 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(prohibitivni) u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2. i 3. l.sg. (negacija NE) </a:t>
            </a:r>
            <a:endParaRPr lang="hr-HR" sz="3600" b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ne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dicat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; ne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scribas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; ne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fiat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; ne </a:t>
            </a:r>
            <a:r>
              <a:rPr lang="hr-HR" sz="36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sis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4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GLAGOLSKI NAČINI – KOMADA TRI</a:t>
            </a:r>
            <a:endParaRPr lang="hr-HR" sz="4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3200" y="1485900"/>
            <a:ext cx="10883900" cy="5372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	IMPERATIV</a:t>
            </a:r>
          </a:p>
          <a:p>
            <a:r>
              <a:rPr lang="hr-HR" sz="32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z</a:t>
            </a:r>
            <a:r>
              <a:rPr lang="hr-HR" sz="3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apovijedni</a:t>
            </a: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način</a:t>
            </a:r>
          </a:p>
          <a:p>
            <a:pPr marL="0" indent="0"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	INDIKATIV</a:t>
            </a:r>
          </a:p>
          <a:p>
            <a:r>
              <a:rPr lang="hr-HR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s</a:t>
            </a: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va vremena do sada </a:t>
            </a:r>
          </a:p>
          <a:p>
            <a:r>
              <a:rPr lang="hr-HR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zriče stvarnu radnu za sadašnjost, prošlost i budućnost</a:t>
            </a:r>
          </a:p>
          <a:p>
            <a:pPr marL="0" indent="0"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	</a:t>
            </a:r>
            <a:r>
              <a:rPr lang="hr-H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KONJUNKTIV</a:t>
            </a:r>
          </a:p>
          <a:p>
            <a:r>
              <a:rPr lang="hr-HR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maju ga sva vremena u aktivu i pasivu (osim futura </a:t>
            </a: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I,II</a:t>
            </a:r>
            <a:r>
              <a:rPr lang="hr-H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endParaRPr lang="hr-HR" sz="32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52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KONJUNKTIV MOŽE IZRICATI:</a:t>
            </a:r>
            <a:endParaRPr lang="hr-HR" sz="44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5900" y="1600200"/>
            <a:ext cx="11976100" cy="4572000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želju – ostvarivu/neostvarivu; za sadašnjost/prošlost</a:t>
            </a:r>
          </a:p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dvojbu – za sadašnjost/prošlost</a:t>
            </a:r>
          </a:p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mogućnost</a:t>
            </a:r>
          </a:p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poticanje</a:t>
            </a:r>
          </a:p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blage i stroge naredbe i zabrane</a:t>
            </a:r>
            <a:endParaRPr lang="hr-HR" sz="4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0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KONJUNKTIV PREZENTA</a:t>
            </a:r>
            <a:endParaRPr lang="hr-HR" sz="6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6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04900" y="419100"/>
            <a:ext cx="9980682" cy="118110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TVORBA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1.KONJUGACIJA </a:t>
            </a:r>
            <a:b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3400" y="1270000"/>
            <a:ext cx="11430000" cy="1358900"/>
          </a:xfrm>
        </p:spPr>
        <p:txBody>
          <a:bodyPr>
            <a:noAutofit/>
          </a:bodyPr>
          <a:lstStyle/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INFINITIV BEZ –ARE </a:t>
            </a:r>
            <a:r>
              <a:rPr lang="hr-HR" sz="4000" b="1" dirty="0">
                <a:solidFill>
                  <a:schemeClr val="tx2"/>
                </a:solidFill>
                <a:latin typeface="Comic Sans MS" panose="030F0702030302020204" pitchFamily="66" charset="0"/>
              </a:rPr>
              <a:t>+ NASTAVCI:</a:t>
            </a:r>
            <a:endParaRPr lang="hr-HR" sz="4000" b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(krnji infinitiv)</a:t>
            </a:r>
          </a:p>
          <a:p>
            <a:pPr marL="0" indent="0">
              <a:buNone/>
            </a:pPr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hr-HR" sz="4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251200" y="2628900"/>
            <a:ext cx="243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AKTIV: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1.-EM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2.-ES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3.-ET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1.-EMUS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2.-ETIS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3.-ENT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553200" y="2628900"/>
            <a:ext cx="3060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PASIV: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1.-ER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2.-ERIS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3.-ETUR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1.-EMUR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2.-EMINI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3.-ENTUR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3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04900" y="419100"/>
            <a:ext cx="9980682" cy="118110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TVORBA 2.,3. I 4. KONJUGACIJA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/>
            </a:r>
            <a:b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3400" y="1600200"/>
            <a:ext cx="11430000" cy="838200"/>
          </a:xfrm>
        </p:spPr>
        <p:txBody>
          <a:bodyPr>
            <a:noAutofit/>
          </a:bodyPr>
          <a:lstStyle/>
          <a:p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PREZENTSKA OSNOVA+ NASTAVCI:</a:t>
            </a:r>
          </a:p>
          <a:p>
            <a:pPr marL="0" indent="0">
              <a:buNone/>
            </a:pPr>
            <a:r>
              <a:rPr lang="hr-HR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hr-HR" sz="4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225800" y="2438400"/>
            <a:ext cx="243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AKTIV: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1.-AM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2.-AS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3.-AT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1.-AMUS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2.-ATIS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3.-ANT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553200" y="2438400"/>
            <a:ext cx="3060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PASIV: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1.-AR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2.-ARIS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3.-ATUR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1.-AMUR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2.-AMINI</a:t>
            </a:r>
          </a:p>
          <a:p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3.-ANTUR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80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939800" y="203200"/>
            <a:ext cx="4919472" cy="823912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AMO 1 AMARE</a:t>
            </a:r>
            <a:endParaRPr lang="hr-HR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6388100" y="1676400"/>
            <a:ext cx="5084572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DOCE-AM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DOCE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DOCE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DOCE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-AMUS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DOCE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-ATIS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DOCE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6134620" y="203200"/>
            <a:ext cx="4919472" cy="823912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DOCEO 2 DOCERE</a:t>
            </a:r>
            <a:endParaRPr lang="hr-HR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zervirano mjesto sadržaja 6"/>
          <p:cNvSpPr>
            <a:spLocks noGrp="1"/>
          </p:cNvSpPr>
          <p:nvPr>
            <p:ph sz="half" idx="2"/>
          </p:nvPr>
        </p:nvSpPr>
        <p:spPr>
          <a:xfrm>
            <a:off x="1092200" y="1676400"/>
            <a:ext cx="5084572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AM-EM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AM-ES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AM-ET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AM-EMUS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AM-ETIS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 AM-ENT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6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939800" y="203200"/>
            <a:ext cx="4919472" cy="823912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DUCO 3 DUCERE</a:t>
            </a:r>
            <a:endParaRPr lang="hr-HR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741172" y="1828800"/>
            <a:ext cx="5084572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DUC-AM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DUC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DUC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DUC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-AMUS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DUC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-ATIS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DUC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6134620" y="203200"/>
            <a:ext cx="4919472" cy="823912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FACIO 3 FACERE</a:t>
            </a:r>
            <a:endParaRPr lang="hr-HR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zervirano mjesto sadržaja 6"/>
          <p:cNvSpPr>
            <a:spLocks noGrp="1"/>
          </p:cNvSpPr>
          <p:nvPr>
            <p:ph sz="half" idx="2"/>
          </p:nvPr>
        </p:nvSpPr>
        <p:spPr>
          <a:xfrm>
            <a:off x="6540500" y="1828800"/>
            <a:ext cx="5084572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FAC -</a:t>
            </a:r>
            <a:r>
              <a:rPr lang="hr-HR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-AM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FAC -</a:t>
            </a:r>
            <a:r>
              <a:rPr lang="hr-HR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FAC -</a:t>
            </a:r>
            <a:r>
              <a:rPr lang="hr-HR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FAC -</a:t>
            </a:r>
            <a:r>
              <a:rPr lang="hr-HR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-AMUS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FAC -</a:t>
            </a:r>
            <a:r>
              <a:rPr lang="hr-HR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-ATIS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FAC -</a:t>
            </a:r>
            <a:r>
              <a:rPr lang="hr-HR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1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5854700" y="211138"/>
            <a:ext cx="4919472" cy="823912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SUM, ESSE, FUI</a:t>
            </a:r>
            <a:endParaRPr lang="hr-HR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6468872" y="1828800"/>
            <a:ext cx="5084572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SIM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SIS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SIT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SIMUS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SITIS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 SINT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673100" y="211138"/>
            <a:ext cx="4919472" cy="823912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AUDIO 4 AUDIRE</a:t>
            </a:r>
            <a:endParaRPr lang="hr-HR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zervirano mjesto sadržaja 6"/>
          <p:cNvSpPr>
            <a:spLocks noGrp="1"/>
          </p:cNvSpPr>
          <p:nvPr>
            <p:ph sz="half" idx="2"/>
          </p:nvPr>
        </p:nvSpPr>
        <p:spPr>
          <a:xfrm>
            <a:off x="673100" y="1828800"/>
            <a:ext cx="5084572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AUDI-AM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AUDI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AUDI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1.)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AUDI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-AMUS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AUDI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-ATIS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3.) </a:t>
            </a:r>
            <a:r>
              <a:rPr lang="hr-HR" sz="3600" b="1" dirty="0">
                <a:solidFill>
                  <a:schemeClr val="tx2"/>
                </a:solidFill>
                <a:latin typeface="Comic Sans MS" panose="030F0702030302020204" pitchFamily="66" charset="0"/>
              </a:rPr>
              <a:t>AUDI</a:t>
            </a:r>
            <a:r>
              <a:rPr lang="hr-HR" sz="36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-ANT</a:t>
            </a:r>
            <a:endParaRPr lang="hr-HR" sz="36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28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Akademska prezentacija s prugastim uzorkom i vrpcom (široki zaslon)</Template>
  <TotalTime>0</TotalTime>
  <Words>349</Words>
  <Application>Microsoft Office PowerPoint</Application>
  <PresentationFormat>Široki zaslon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Euphemia</vt:lpstr>
      <vt:lpstr>Plantagenet Cherokee</vt:lpstr>
      <vt:lpstr>Wingdings</vt:lpstr>
      <vt:lpstr>Academic Literature 16x9</vt:lpstr>
      <vt:lpstr>KONJUNKTIV KAO GLAGOLSKI NAČIN</vt:lpstr>
      <vt:lpstr>GLAGOLSKI NAČINI – KOMADA TRI</vt:lpstr>
      <vt:lpstr>KONJUNKTIV MOŽE IZRICATI:</vt:lpstr>
      <vt:lpstr>KONJUNKTIV PREZENTA</vt:lpstr>
      <vt:lpstr>TVORBA 1.KONJUGACIJA  </vt:lpstr>
      <vt:lpstr>TVORBA 2.,3. I 4. KONJUGACIJA  </vt:lpstr>
      <vt:lpstr>PowerPointova prezentacija</vt:lpstr>
      <vt:lpstr>PowerPointova prezentacija</vt:lpstr>
      <vt:lpstr>PowerPointova prezentacija</vt:lpstr>
      <vt:lpstr>UPOTREBA KONJUNKTIVA PREZENTA U JEDNOSTAVNIM REČENICAMA: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2015-10-27T06:25:46Z</dcterms:created>
  <dcterms:modified xsi:type="dcterms:W3CDTF">2015-10-27T07:07:05Z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